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865" autoAdjust="0"/>
  </p:normalViewPr>
  <p:slideViewPr>
    <p:cSldViewPr snapToGrid="0">
      <p:cViewPr>
        <p:scale>
          <a:sx n="50" d="100"/>
          <a:sy n="50" d="100"/>
        </p:scale>
        <p:origin x="18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615FE-3635-489A-A9F7-21EA9A681520}" type="datetimeFigureOut">
              <a:rPr lang="en-US" smtClean="0"/>
              <a:t>5/2/2015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0B2F0-7258-4A2D-8010-802A6C6A2488}" type="slidenum">
              <a:rPr lang="en-US" smtClean="0"/>
              <a:t>‹#›</a:t>
            </a:fld>
            <a:endParaRPr lang="en-US"/>
          </a:p>
        </p:txBody>
      </p:sp>
    </p:spTree>
    <p:extLst>
      <p:ext uri="{BB962C8B-B14F-4D97-AF65-F5344CB8AC3E}">
        <p14:creationId xmlns:p14="http://schemas.microsoft.com/office/powerpoint/2010/main" val="297419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Difficult</a:t>
            </a:r>
            <a:r>
              <a:rPr lang="en-US" baseline="0" dirty="0" smtClean="0"/>
              <a:t> for man (with limited perspective, and limited righteousness) to conceive of the Righteousness of the Almighty</a:t>
            </a:r>
          </a:p>
          <a:p>
            <a:pPr marL="628650" lvl="1" indent="-171450">
              <a:buFont typeface="Arial" panose="020B0604020202020204" pitchFamily="34" charset="0"/>
              <a:buChar char="•"/>
            </a:pPr>
            <a:r>
              <a:rPr lang="en-US" baseline="0" dirty="0" smtClean="0"/>
              <a:t>Void of any error or sin</a:t>
            </a:r>
          </a:p>
          <a:p>
            <a:pPr marL="628650" lvl="1" indent="-171450">
              <a:buFont typeface="Arial" panose="020B0604020202020204" pitchFamily="34" charset="0"/>
              <a:buChar char="•"/>
            </a:pPr>
            <a:r>
              <a:rPr lang="en-US" baseline="0" dirty="0" smtClean="0"/>
              <a:t>Always has been right, and always will be</a:t>
            </a:r>
          </a:p>
          <a:p>
            <a:pPr marL="171450" lvl="0" indent="-171450">
              <a:buFont typeface="Arial" panose="020B0604020202020204" pitchFamily="34" charset="0"/>
              <a:buChar char="•"/>
            </a:pPr>
            <a:r>
              <a:rPr lang="en-US" b="1" baseline="0" dirty="0" smtClean="0"/>
              <a:t>Considering this attribute of God should be a humbling experience for us, as sinful men…</a:t>
            </a:r>
            <a:endParaRPr lang="en-US" b="1" dirty="0"/>
          </a:p>
        </p:txBody>
      </p:sp>
      <p:sp>
        <p:nvSpPr>
          <p:cNvPr id="4" name="Slide Number Placeholder 3"/>
          <p:cNvSpPr>
            <a:spLocks noGrp="1"/>
          </p:cNvSpPr>
          <p:nvPr>
            <p:ph type="sldNum" sz="quarter" idx="10"/>
          </p:nvPr>
        </p:nvSpPr>
        <p:spPr/>
        <p:txBody>
          <a:bodyPr/>
          <a:lstStyle/>
          <a:p>
            <a:fld id="{5130B2F0-7258-4A2D-8010-802A6C6A2488}" type="slidenum">
              <a:rPr lang="en-US" smtClean="0"/>
              <a:t>1</a:t>
            </a:fld>
            <a:endParaRPr lang="en-US"/>
          </a:p>
        </p:txBody>
      </p:sp>
    </p:spTree>
    <p:extLst>
      <p:ext uri="{BB962C8B-B14F-4D97-AF65-F5344CB8AC3E}">
        <p14:creationId xmlns:p14="http://schemas.microsoft.com/office/powerpoint/2010/main" val="31059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"Righteousness" is a moral attribute of God with man as its object. </a:t>
            </a:r>
          </a:p>
          <a:p>
            <a:endParaRPr lang="en-US" b="1" dirty="0" smtClean="0"/>
          </a:p>
          <a:p>
            <a:r>
              <a:rPr lang="en-US" b="1" dirty="0" smtClean="0"/>
              <a:t>God is right, straight, just, and fair with man.</a:t>
            </a:r>
            <a:endParaRPr lang="en-US" b="1" dirty="0"/>
          </a:p>
        </p:txBody>
      </p:sp>
      <p:sp>
        <p:nvSpPr>
          <p:cNvPr id="4" name="Slide Number Placeholder 3"/>
          <p:cNvSpPr>
            <a:spLocks noGrp="1"/>
          </p:cNvSpPr>
          <p:nvPr>
            <p:ph type="sldNum" sz="quarter" idx="10"/>
          </p:nvPr>
        </p:nvSpPr>
        <p:spPr/>
        <p:txBody>
          <a:bodyPr/>
          <a:lstStyle/>
          <a:p>
            <a:fld id="{5130B2F0-7258-4A2D-8010-802A6C6A2488}" type="slidenum">
              <a:rPr lang="en-US" smtClean="0"/>
              <a:t>2</a:t>
            </a:fld>
            <a:endParaRPr lang="en-US"/>
          </a:p>
        </p:txBody>
      </p:sp>
    </p:spTree>
    <p:extLst>
      <p:ext uri="{BB962C8B-B14F-4D97-AF65-F5344CB8AC3E}">
        <p14:creationId xmlns:p14="http://schemas.microsoft.com/office/powerpoint/2010/main" val="185829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(Revelation 15:3), </a:t>
            </a:r>
            <a:r>
              <a:rPr lang="en-US" i="1" dirty="0" smtClean="0"/>
              <a:t>“They </a:t>
            </a:r>
            <a:r>
              <a:rPr lang="en-US" dirty="0" smtClean="0"/>
              <a:t>[those who gained victory over the beast]</a:t>
            </a:r>
            <a:r>
              <a:rPr lang="en-US" baseline="0" dirty="0" smtClean="0"/>
              <a:t> </a:t>
            </a:r>
            <a:r>
              <a:rPr lang="en-US" i="1" dirty="0" smtClean="0"/>
              <a:t>sing the song of Moses, the servant of God, and the song of the Lamb, saying: “Great and marvelous are Your works, Lord God Almighty! </a:t>
            </a:r>
            <a:r>
              <a:rPr lang="en-US" i="1" u="sng" dirty="0" smtClean="0"/>
              <a:t>Just and true are Your ways, O King of the saints</a:t>
            </a:r>
            <a:r>
              <a:rPr lang="en-US" i="1" dirty="0" smtClean="0"/>
              <a:t>!”</a:t>
            </a:r>
          </a:p>
          <a:p>
            <a:pPr marL="628650" lvl="1" indent="-171450">
              <a:buFont typeface="Arial" panose="020B0604020202020204" pitchFamily="34" charset="0"/>
              <a:buChar char="•"/>
            </a:pPr>
            <a:r>
              <a:rPr lang="en-US" i="0" dirty="0" smtClean="0"/>
              <a:t>He doesn’t “choose” to be righteous.</a:t>
            </a:r>
            <a:r>
              <a:rPr lang="en-US" i="0" baseline="0" dirty="0" smtClean="0"/>
              <a:t>  It is His nature.</a:t>
            </a:r>
          </a:p>
          <a:p>
            <a:pPr marL="628650" lvl="1" indent="-171450">
              <a:buFont typeface="Arial" panose="020B0604020202020204" pitchFamily="34" charset="0"/>
              <a:buChar char="•"/>
            </a:pPr>
            <a:r>
              <a:rPr lang="en-US" dirty="0" smtClean="0"/>
              <a:t>He can do all things consistent with His nature and nothing contrary to it. </a:t>
            </a:r>
          </a:p>
          <a:p>
            <a:pPr marL="628650" lvl="1" indent="-171450">
              <a:buFont typeface="Arial" panose="020B0604020202020204" pitchFamily="34" charset="0"/>
              <a:buChar char="•"/>
            </a:pPr>
            <a:r>
              <a:rPr lang="en-US" dirty="0" smtClean="0"/>
              <a:t>No circumstances can ever occur in which He will depart from it.</a:t>
            </a:r>
            <a:endParaRPr lang="en-US" i="0" dirty="0"/>
          </a:p>
        </p:txBody>
      </p:sp>
      <p:sp>
        <p:nvSpPr>
          <p:cNvPr id="4" name="Slide Number Placeholder 3"/>
          <p:cNvSpPr>
            <a:spLocks noGrp="1"/>
          </p:cNvSpPr>
          <p:nvPr>
            <p:ph type="sldNum" sz="quarter" idx="10"/>
          </p:nvPr>
        </p:nvSpPr>
        <p:spPr/>
        <p:txBody>
          <a:bodyPr/>
          <a:lstStyle/>
          <a:p>
            <a:fld id="{5130B2F0-7258-4A2D-8010-802A6C6A2488}" type="slidenum">
              <a:rPr lang="en-US" smtClean="0"/>
              <a:t>3</a:t>
            </a:fld>
            <a:endParaRPr lang="en-US"/>
          </a:p>
        </p:txBody>
      </p:sp>
    </p:spTree>
    <p:extLst>
      <p:ext uri="{BB962C8B-B14F-4D97-AF65-F5344CB8AC3E}">
        <p14:creationId xmlns:p14="http://schemas.microsoft.com/office/powerpoint/2010/main" val="345566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(Leviticus 19:1-2), </a:t>
            </a:r>
            <a:r>
              <a:rPr lang="en-US" i="1" dirty="0" smtClean="0"/>
              <a:t>“And the </a:t>
            </a:r>
            <a:r>
              <a:rPr lang="en-US" i="1" cap="small" dirty="0" smtClean="0">
                <a:effectLst/>
              </a:rPr>
              <a:t>Lord</a:t>
            </a:r>
            <a:r>
              <a:rPr lang="en-US" i="1" dirty="0" smtClean="0"/>
              <a:t> spoke to Moses, saying, </a:t>
            </a:r>
            <a:r>
              <a:rPr lang="en-US" i="1" baseline="30000" dirty="0" smtClean="0"/>
              <a:t>2 </a:t>
            </a:r>
            <a:r>
              <a:rPr lang="en-US" i="1" dirty="0" smtClean="0"/>
              <a:t>“Speak to all the congregation of the children of Israel, and say to them: ‘You shall be holy, for I the </a:t>
            </a:r>
            <a:r>
              <a:rPr lang="en-US" i="1" cap="small" dirty="0" smtClean="0">
                <a:effectLst/>
              </a:rPr>
              <a:t>Lord</a:t>
            </a:r>
            <a:r>
              <a:rPr lang="en-US" i="1" dirty="0" smtClean="0"/>
              <a:t> your God am holy.’”</a:t>
            </a:r>
          </a:p>
          <a:p>
            <a:pPr marL="628650" lvl="1" indent="-171450">
              <a:buFont typeface="Arial" panose="020B0604020202020204" pitchFamily="34" charset="0"/>
              <a:buChar char="•"/>
            </a:pPr>
            <a:r>
              <a:rPr lang="en-US" b="0" i="0" dirty="0" smtClean="0"/>
              <a:t>Preamble to the recitation of</a:t>
            </a:r>
            <a:r>
              <a:rPr lang="en-US" b="0" i="0" baseline="0" dirty="0" smtClean="0"/>
              <a:t> moral and civil law</a:t>
            </a:r>
          </a:p>
          <a:p>
            <a:pPr marL="628650" lvl="1" indent="-171450">
              <a:buFont typeface="Arial" panose="020B0604020202020204" pitchFamily="34" charset="0"/>
              <a:buChar char="•"/>
            </a:pPr>
            <a:r>
              <a:rPr lang="en-US" b="0" i="0" baseline="0" dirty="0" smtClean="0"/>
              <a:t>God’s requirements for men are a direct result of his righteousness (Why we don’t have the right to establish morality for ourselves).</a:t>
            </a:r>
          </a:p>
          <a:p>
            <a:r>
              <a:rPr lang="en-US" b="1" i="0" dirty="0" smtClean="0"/>
              <a:t>(Romans 7:12-13), </a:t>
            </a:r>
            <a:r>
              <a:rPr lang="en-US" b="0" i="1" dirty="0" smtClean="0"/>
              <a:t>“</a:t>
            </a:r>
            <a:r>
              <a:rPr lang="en-US" i="1" dirty="0" smtClean="0"/>
              <a:t>Therefore </a:t>
            </a:r>
            <a:r>
              <a:rPr lang="en-US" i="1" u="sng" dirty="0" smtClean="0"/>
              <a:t>the law is holy, and the commandment holy and just and good</a:t>
            </a:r>
            <a:r>
              <a:rPr lang="en-US" i="1" dirty="0" smtClean="0"/>
              <a:t>.  </a:t>
            </a:r>
            <a:r>
              <a:rPr lang="en-US" i="1" baseline="30000" dirty="0" smtClean="0"/>
              <a:t>13 </a:t>
            </a:r>
            <a:r>
              <a:rPr lang="en-US" i="1" dirty="0" smtClean="0"/>
              <a:t>Has then what is good become death to me? Certainly not! But sin, that it might appear sin, was producing death in me through what is good, so that sin through the commandment might become exceedingly sinful.”</a:t>
            </a:r>
          </a:p>
          <a:p>
            <a:pPr marL="628650" lvl="1" indent="-171450">
              <a:buFont typeface="Arial" panose="020B0604020202020204" pitchFamily="34" charset="0"/>
              <a:buChar char="•"/>
            </a:pPr>
            <a:r>
              <a:rPr lang="en-US" dirty="0" smtClean="0"/>
              <a:t>God’s old law is just and righteous because He</a:t>
            </a:r>
            <a:r>
              <a:rPr lang="en-US" baseline="0" dirty="0" smtClean="0"/>
              <a:t> is just and righteous</a:t>
            </a:r>
          </a:p>
          <a:p>
            <a:pPr marL="628650" lvl="1" indent="-171450">
              <a:buFont typeface="Arial" panose="020B0604020202020204" pitchFamily="34" charset="0"/>
              <a:buChar char="•"/>
            </a:pPr>
            <a:r>
              <a:rPr lang="en-US" baseline="0" dirty="0" smtClean="0"/>
              <a:t>The problem is not the law (which has not provision for mercy), but sin!  The violation of the law!</a:t>
            </a:r>
            <a:endParaRPr lang="en-US" dirty="0" smtClean="0"/>
          </a:p>
          <a:p>
            <a:pPr marL="0" lvl="0" indent="0">
              <a:buFont typeface="Arial" panose="020B0604020202020204" pitchFamily="34" charset="0"/>
              <a:buNone/>
            </a:pPr>
            <a:endParaRPr lang="en-US" b="0" i="0" dirty="0"/>
          </a:p>
        </p:txBody>
      </p:sp>
      <p:sp>
        <p:nvSpPr>
          <p:cNvPr id="4" name="Slide Number Placeholder 3"/>
          <p:cNvSpPr>
            <a:spLocks noGrp="1"/>
          </p:cNvSpPr>
          <p:nvPr>
            <p:ph type="sldNum" sz="quarter" idx="10"/>
          </p:nvPr>
        </p:nvSpPr>
        <p:spPr/>
        <p:txBody>
          <a:bodyPr/>
          <a:lstStyle/>
          <a:p>
            <a:fld id="{5130B2F0-7258-4A2D-8010-802A6C6A2488}" type="slidenum">
              <a:rPr lang="en-US" smtClean="0"/>
              <a:t>4</a:t>
            </a:fld>
            <a:endParaRPr lang="en-US"/>
          </a:p>
        </p:txBody>
      </p:sp>
    </p:spTree>
    <p:extLst>
      <p:ext uri="{BB962C8B-B14F-4D97-AF65-F5344CB8AC3E}">
        <p14:creationId xmlns:p14="http://schemas.microsoft.com/office/powerpoint/2010/main" val="127962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 6:17-18), </a:t>
            </a:r>
            <a:r>
              <a:rPr lang="en-US" b="0" i="1" dirty="0" smtClean="0"/>
              <a:t>“</a:t>
            </a:r>
            <a:r>
              <a:rPr lang="en-US" i="1" dirty="0" smtClean="0"/>
              <a:t>Thus God, determining to show more abundantly to the heirs of promise the immutability of His counsel, confirmed it by an oath, </a:t>
            </a:r>
            <a:r>
              <a:rPr lang="en-US" i="1" baseline="30000" dirty="0" smtClean="0"/>
              <a:t>18 </a:t>
            </a:r>
            <a:r>
              <a:rPr lang="en-US" i="1" dirty="0" smtClean="0"/>
              <a:t>that by two immutable things, in which it is impossible for God to lie, </a:t>
            </a:r>
            <a:r>
              <a:rPr lang="en-US" i="1" u="sng" dirty="0" smtClean="0"/>
              <a:t>we might have strong consolation</a:t>
            </a:r>
            <a:r>
              <a:rPr lang="en-US" i="1" dirty="0" smtClean="0"/>
              <a:t>, who have fled for refuge to lay hold of the hope set before us.”</a:t>
            </a:r>
          </a:p>
          <a:p>
            <a:pPr marL="628650" lvl="1" indent="-171450">
              <a:buFont typeface="Arial" panose="020B0604020202020204" pitchFamily="34" charset="0"/>
              <a:buChar char="•"/>
            </a:pPr>
            <a:r>
              <a:rPr lang="en-US" b="0" i="0" dirty="0" smtClean="0"/>
              <a:t>The Righteous God of heaven has promised us hope in Christ!</a:t>
            </a:r>
          </a:p>
          <a:p>
            <a:pPr marL="0" lvl="0" indent="0">
              <a:buFont typeface="Arial" panose="020B0604020202020204" pitchFamily="34" charset="0"/>
              <a:buNone/>
            </a:pPr>
            <a:r>
              <a:rPr lang="en-US" b="0" i="0" dirty="0" smtClean="0"/>
              <a:t>(Titus</a:t>
            </a:r>
            <a:r>
              <a:rPr lang="en-US" b="0" i="0" baseline="0" dirty="0" smtClean="0"/>
              <a:t> 1:1-2), </a:t>
            </a:r>
            <a:r>
              <a:rPr lang="en-US" b="0" i="1" baseline="0" dirty="0" smtClean="0"/>
              <a:t>“</a:t>
            </a:r>
            <a:r>
              <a:rPr lang="en-US" i="1" dirty="0" smtClean="0"/>
              <a:t>Paul, a bondservant of God and an apostle of Jesus Christ, according to the faith of God’s elect and the acknowledgment of the truth which accords with godliness, </a:t>
            </a:r>
            <a:r>
              <a:rPr lang="en-US" i="1" baseline="30000" dirty="0" smtClean="0"/>
              <a:t>2 </a:t>
            </a:r>
            <a:r>
              <a:rPr lang="en-US" i="1" u="sng" dirty="0" smtClean="0"/>
              <a:t>in hope of eternal life which God, who cannot lie, promised before time began</a:t>
            </a:r>
            <a:r>
              <a:rPr lang="en-US" i="1" dirty="0" smtClean="0"/>
              <a:t>.”</a:t>
            </a:r>
            <a:endParaRPr lang="en-US" b="0" i="1" dirty="0" smtClean="0"/>
          </a:p>
          <a:p>
            <a:pPr marL="0" lvl="0" indent="0">
              <a:buFont typeface="Arial" panose="020B0604020202020204" pitchFamily="34" charset="0"/>
              <a:buNone/>
            </a:pPr>
            <a:endParaRPr lang="en-US" b="0" i="0" dirty="0"/>
          </a:p>
        </p:txBody>
      </p:sp>
      <p:sp>
        <p:nvSpPr>
          <p:cNvPr id="4" name="Slide Number Placeholder 3"/>
          <p:cNvSpPr>
            <a:spLocks noGrp="1"/>
          </p:cNvSpPr>
          <p:nvPr>
            <p:ph type="sldNum" sz="quarter" idx="10"/>
          </p:nvPr>
        </p:nvSpPr>
        <p:spPr/>
        <p:txBody>
          <a:bodyPr/>
          <a:lstStyle/>
          <a:p>
            <a:fld id="{5130B2F0-7258-4A2D-8010-802A6C6A2488}" type="slidenum">
              <a:rPr lang="en-US" smtClean="0"/>
              <a:t>5</a:t>
            </a:fld>
            <a:endParaRPr lang="en-US"/>
          </a:p>
        </p:txBody>
      </p:sp>
    </p:spTree>
    <p:extLst>
      <p:ext uri="{BB962C8B-B14F-4D97-AF65-F5344CB8AC3E}">
        <p14:creationId xmlns:p14="http://schemas.microsoft.com/office/powerpoint/2010/main" val="306690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1" i="0" dirty="0" smtClean="0"/>
              <a:t>(Romans</a:t>
            </a:r>
            <a:r>
              <a:rPr lang="en-US" b="1" i="0" baseline="0" dirty="0" smtClean="0"/>
              <a:t> 3:23), </a:t>
            </a:r>
            <a:r>
              <a:rPr lang="en-US" b="0" i="1" baseline="0" dirty="0" smtClean="0"/>
              <a:t>“</a:t>
            </a:r>
            <a:r>
              <a:rPr lang="en-US" i="1" dirty="0" smtClean="0"/>
              <a:t>for all have sinned and fall short of the glory of God.”</a:t>
            </a:r>
          </a:p>
          <a:p>
            <a:pPr marL="0" lvl="0" indent="0">
              <a:buFont typeface="Arial" panose="020B0604020202020204" pitchFamily="34" charset="0"/>
              <a:buNone/>
            </a:pPr>
            <a:endParaRPr lang="en-US" b="0" i="0" baseline="0" dirty="0" smtClean="0"/>
          </a:p>
          <a:p>
            <a:pPr marL="0" lvl="0" indent="0">
              <a:buFont typeface="Arial" panose="020B0604020202020204" pitchFamily="34" charset="0"/>
              <a:buNone/>
            </a:pPr>
            <a:r>
              <a:rPr lang="en-US" b="1" i="0" baseline="0" dirty="0" smtClean="0"/>
              <a:t>(2 Thessalonians 1:6-8), </a:t>
            </a:r>
            <a:r>
              <a:rPr lang="en-US" b="0" i="1" baseline="0" dirty="0" smtClean="0"/>
              <a:t>“</a:t>
            </a:r>
            <a:r>
              <a:rPr lang="en-US" i="1" dirty="0" smtClean="0"/>
              <a:t>since </a:t>
            </a:r>
            <a:r>
              <a:rPr lang="en-US" i="1" u="sng" dirty="0" smtClean="0"/>
              <a:t>it is a righteous thing with God to repay with tribulation</a:t>
            </a:r>
            <a:r>
              <a:rPr lang="en-US" i="1" u="none" dirty="0" smtClean="0"/>
              <a:t> </a:t>
            </a:r>
            <a:r>
              <a:rPr lang="en-US" i="1" dirty="0" smtClean="0"/>
              <a:t>those who trouble you,…  </a:t>
            </a:r>
            <a:r>
              <a:rPr lang="en-US" i="1" baseline="30000" dirty="0" smtClean="0"/>
              <a:t>8 </a:t>
            </a:r>
            <a:r>
              <a:rPr lang="en-US" i="1" dirty="0" smtClean="0"/>
              <a:t>in flaming fire taking vengeance on those who do not know God, and on those who do not obey the gospel of our Lord Jesus Christ.”</a:t>
            </a:r>
          </a:p>
          <a:p>
            <a:pPr marL="0" lvl="0" indent="0">
              <a:buFont typeface="Arial" panose="020B0604020202020204" pitchFamily="34" charset="0"/>
              <a:buNone/>
            </a:pPr>
            <a:endParaRPr lang="en-US" b="0" i="0" baseline="0" dirty="0" smtClean="0"/>
          </a:p>
          <a:p>
            <a:pPr marL="0" lvl="0" indent="0">
              <a:buFont typeface="Arial" panose="020B0604020202020204" pitchFamily="34" charset="0"/>
              <a:buNone/>
            </a:pPr>
            <a:r>
              <a:rPr lang="en-US" b="1" i="0" baseline="0" dirty="0" smtClean="0"/>
              <a:t>(Romans 3:24-26), </a:t>
            </a:r>
            <a:r>
              <a:rPr lang="en-US" b="0" i="0" baseline="0" dirty="0" smtClean="0"/>
              <a:t>“</a:t>
            </a:r>
            <a:r>
              <a:rPr lang="en-US" dirty="0" smtClean="0"/>
              <a:t>being justified freely by His grace through the redemption that is in Christ Jesus, </a:t>
            </a:r>
            <a:r>
              <a:rPr lang="en-US" baseline="30000" dirty="0" smtClean="0"/>
              <a:t>25 </a:t>
            </a:r>
            <a:r>
              <a:rPr lang="en-US" dirty="0" smtClean="0"/>
              <a:t>whom God set forth </a:t>
            </a:r>
            <a:r>
              <a:rPr lang="en-US" i="1" dirty="0" smtClean="0"/>
              <a:t>as</a:t>
            </a:r>
            <a:r>
              <a:rPr lang="en-US" dirty="0" smtClean="0"/>
              <a:t> a propitiation by His blood, through faith, </a:t>
            </a:r>
            <a:r>
              <a:rPr lang="en-US" u="sng" dirty="0" smtClean="0"/>
              <a:t>to demonstrate His righteousness</a:t>
            </a:r>
            <a:r>
              <a:rPr lang="en-US" dirty="0" smtClean="0"/>
              <a:t>, because in His forbearance God had passed over the sins that were previously committed, </a:t>
            </a:r>
            <a:r>
              <a:rPr lang="en-US" baseline="30000" dirty="0" smtClean="0"/>
              <a:t>26 </a:t>
            </a:r>
            <a:r>
              <a:rPr lang="en-US" u="sng" dirty="0" smtClean="0"/>
              <a:t>to demonstrate at the present time His righteousness, that He might be just and the justifier of the one who has faith in Jesus</a:t>
            </a:r>
            <a:r>
              <a:rPr lang="en-US" dirty="0" smtClean="0"/>
              <a:t>.”</a:t>
            </a:r>
            <a:endParaRPr lang="en-US" b="0" i="0" dirty="0"/>
          </a:p>
        </p:txBody>
      </p:sp>
      <p:sp>
        <p:nvSpPr>
          <p:cNvPr id="4" name="Slide Number Placeholder 3"/>
          <p:cNvSpPr>
            <a:spLocks noGrp="1"/>
          </p:cNvSpPr>
          <p:nvPr>
            <p:ph type="sldNum" sz="quarter" idx="10"/>
          </p:nvPr>
        </p:nvSpPr>
        <p:spPr/>
        <p:txBody>
          <a:bodyPr/>
          <a:lstStyle/>
          <a:p>
            <a:fld id="{5130B2F0-7258-4A2D-8010-802A6C6A2488}" type="slidenum">
              <a:rPr lang="en-US" smtClean="0"/>
              <a:t>6</a:t>
            </a:fld>
            <a:endParaRPr lang="en-US"/>
          </a:p>
        </p:txBody>
      </p:sp>
    </p:spTree>
    <p:extLst>
      <p:ext uri="{BB962C8B-B14F-4D97-AF65-F5344CB8AC3E}">
        <p14:creationId xmlns:p14="http://schemas.microsoft.com/office/powerpoint/2010/main" val="194735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(Psalm 89:14),</a:t>
            </a:r>
            <a:r>
              <a:rPr lang="en-US" b="1" baseline="0" dirty="0" smtClean="0"/>
              <a:t> </a:t>
            </a:r>
            <a:r>
              <a:rPr lang="en-US" i="1" baseline="0" dirty="0" smtClean="0"/>
              <a:t>“</a:t>
            </a:r>
            <a:r>
              <a:rPr lang="en-US" i="1" dirty="0" smtClean="0"/>
              <a:t>Righteousness and justice are the foundation of Your throne…”</a:t>
            </a:r>
            <a:r>
              <a:rPr lang="en-US" dirty="0" smtClean="0"/>
              <a:t/>
            </a:r>
            <a:br>
              <a:rPr lang="en-US" dirty="0" smtClean="0"/>
            </a:br>
            <a:endParaRPr lang="en-US" b="1" baseline="0" dirty="0" smtClean="0"/>
          </a:p>
          <a:p>
            <a:pPr marL="0" indent="0">
              <a:buFont typeface="Arial" panose="020B0604020202020204" pitchFamily="34" charset="0"/>
              <a:buNone/>
            </a:pPr>
            <a:r>
              <a:rPr lang="en-US" b="1" baseline="0" dirty="0" smtClean="0"/>
              <a:t>(2 Timothy 4:7-8), </a:t>
            </a:r>
            <a:r>
              <a:rPr lang="en-US" b="0" i="1" baseline="0" dirty="0" smtClean="0"/>
              <a:t>“</a:t>
            </a:r>
            <a:r>
              <a:rPr lang="en-US" i="1" baseline="30000" dirty="0" smtClean="0"/>
              <a:t> </a:t>
            </a:r>
            <a:r>
              <a:rPr lang="en-US" i="1" dirty="0" smtClean="0"/>
              <a:t>I have fought the good fight, I have finished the race, I have kept the faith. </a:t>
            </a:r>
            <a:r>
              <a:rPr lang="en-US" i="1" baseline="30000" dirty="0" smtClean="0"/>
              <a:t>8 </a:t>
            </a:r>
            <a:r>
              <a:rPr lang="en-US" i="1" dirty="0" smtClean="0"/>
              <a:t>Finally, there is laid up for me the crown of righteousness, which the Lord, </a:t>
            </a:r>
            <a:r>
              <a:rPr lang="en-US" i="1" u="sng" dirty="0" smtClean="0"/>
              <a:t>the righteous Judge</a:t>
            </a:r>
            <a:r>
              <a:rPr lang="en-US" i="1" dirty="0" smtClean="0"/>
              <a:t>, will give to me on that Day, and not to me only but also to all who have loved His appearing.”</a:t>
            </a:r>
            <a:endParaRPr lang="en-US" b="0" i="1" dirty="0"/>
          </a:p>
        </p:txBody>
      </p:sp>
      <p:sp>
        <p:nvSpPr>
          <p:cNvPr id="4" name="Slide Number Placeholder 3"/>
          <p:cNvSpPr>
            <a:spLocks noGrp="1"/>
          </p:cNvSpPr>
          <p:nvPr>
            <p:ph type="sldNum" sz="quarter" idx="10"/>
          </p:nvPr>
        </p:nvSpPr>
        <p:spPr/>
        <p:txBody>
          <a:bodyPr/>
          <a:lstStyle/>
          <a:p>
            <a:fld id="{5130B2F0-7258-4A2D-8010-802A6C6A2488}" type="slidenum">
              <a:rPr lang="en-US" smtClean="0"/>
              <a:t>7</a:t>
            </a:fld>
            <a:endParaRPr lang="en-US"/>
          </a:p>
        </p:txBody>
      </p:sp>
    </p:spTree>
    <p:extLst>
      <p:ext uri="{BB962C8B-B14F-4D97-AF65-F5344CB8AC3E}">
        <p14:creationId xmlns:p14="http://schemas.microsoft.com/office/powerpoint/2010/main" val="226660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D3FD18-DCE2-46AF-A083-9BC04B65E001}"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284098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414514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2169830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83777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3567565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8D3FD18-DCE2-46AF-A083-9BC04B65E001}" type="datetimeFigureOut">
              <a:rPr lang="en-US" smtClean="0"/>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3434810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8D3FD18-DCE2-46AF-A083-9BC04B65E001}" type="datetimeFigureOut">
              <a:rPr lang="en-US" smtClean="0"/>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252283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3FD18-DCE2-46AF-A083-9BC04B65E001}"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1968461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3FD18-DCE2-46AF-A083-9BC04B65E001}"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69150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3FD18-DCE2-46AF-A083-9BC04B65E001}"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374202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3FD18-DCE2-46AF-A083-9BC04B65E001}"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132335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152773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3FD18-DCE2-46AF-A083-9BC04B65E001}" type="datetimeFigureOut">
              <a:rPr lang="en-US" smtClean="0"/>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111783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3FD18-DCE2-46AF-A083-9BC04B65E001}" type="datetimeFigureOut">
              <a:rPr lang="en-US" smtClean="0"/>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60582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3FD18-DCE2-46AF-A083-9BC04B65E001}" type="datetimeFigureOut">
              <a:rPr lang="en-US" smtClean="0"/>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389328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158254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FD18-DCE2-46AF-A083-9BC04B65E001}"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2B7A7-F7FA-442D-83F1-DA2CB61F29B1}" type="slidenum">
              <a:rPr lang="en-US" smtClean="0"/>
              <a:t>‹#›</a:t>
            </a:fld>
            <a:endParaRPr lang="en-US"/>
          </a:p>
        </p:txBody>
      </p:sp>
    </p:spTree>
    <p:extLst>
      <p:ext uri="{BB962C8B-B14F-4D97-AF65-F5344CB8AC3E}">
        <p14:creationId xmlns:p14="http://schemas.microsoft.com/office/powerpoint/2010/main" val="42428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8D3FD18-DCE2-46AF-A083-9BC04B65E001}" type="datetimeFigureOut">
              <a:rPr lang="en-US" smtClean="0"/>
              <a:t>5/2/2015</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5D2B7A7-F7FA-442D-83F1-DA2CB61F29B1}" type="slidenum">
              <a:rPr lang="en-US" smtClean="0"/>
              <a:t>‹#›</a:t>
            </a:fld>
            <a:endParaRPr lang="en-US"/>
          </a:p>
        </p:txBody>
      </p:sp>
    </p:spTree>
    <p:extLst>
      <p:ext uri="{BB962C8B-B14F-4D97-AF65-F5344CB8AC3E}">
        <p14:creationId xmlns:p14="http://schemas.microsoft.com/office/powerpoint/2010/main" val="134416222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21024"/>
            <a:ext cx="7773308" cy="2756647"/>
          </a:xfrm>
        </p:spPr>
        <p:txBody>
          <a:bodyPr>
            <a:normAutofit/>
          </a:bodyPr>
          <a:lstStyle/>
          <a:p>
            <a:r>
              <a:rPr lang="en-US" sz="6600" cap="none" dirty="0" smtClean="0">
                <a:latin typeface="Freestyle Script" panose="030804020302050B0404" pitchFamily="66" charset="0"/>
              </a:rPr>
              <a:t>the</a:t>
            </a:r>
            <a:r>
              <a:rPr lang="en-US" dirty="0" smtClean="0"/>
              <a:t/>
            </a:r>
            <a:br>
              <a:rPr lang="en-US" dirty="0" smtClean="0"/>
            </a:br>
            <a:r>
              <a:rPr lang="en-US" sz="6000" dirty="0" smtClean="0"/>
              <a:t>Righteousness</a:t>
            </a:r>
            <a:r>
              <a:rPr lang="en-US" dirty="0" smtClean="0"/>
              <a:t/>
            </a:r>
            <a:br>
              <a:rPr lang="en-US" dirty="0" smtClean="0"/>
            </a:br>
            <a:r>
              <a:rPr lang="en-US" sz="6000" dirty="0" smtClean="0"/>
              <a:t>of God</a:t>
            </a:r>
            <a:endParaRPr lang="en-US" sz="6000" dirty="0"/>
          </a:p>
        </p:txBody>
      </p:sp>
      <p:sp>
        <p:nvSpPr>
          <p:cNvPr id="3" name="Subtitle 2"/>
          <p:cNvSpPr>
            <a:spLocks noGrp="1"/>
          </p:cNvSpPr>
          <p:nvPr>
            <p:ph type="subTitle" idx="1"/>
          </p:nvPr>
        </p:nvSpPr>
        <p:spPr>
          <a:xfrm>
            <a:off x="685347" y="3361765"/>
            <a:ext cx="7773308" cy="2931459"/>
          </a:xfrm>
        </p:spPr>
        <p:txBody>
          <a:bodyPr>
            <a:noAutofit/>
          </a:bodyPr>
          <a:lstStyle/>
          <a:p>
            <a:pPr indent="228600" algn="l"/>
            <a:r>
              <a:rPr lang="en-US" sz="3000" dirty="0"/>
              <a:t>But we are all like an unclean thing</a:t>
            </a:r>
            <a:r>
              <a:rPr lang="en-US" sz="3000" dirty="0" smtClean="0"/>
              <a:t>, And </a:t>
            </a:r>
            <a:r>
              <a:rPr lang="en-US" sz="3000" dirty="0"/>
              <a:t>all our </a:t>
            </a:r>
            <a:r>
              <a:rPr lang="en-US" sz="3000" dirty="0" err="1"/>
              <a:t>righteousnesses</a:t>
            </a:r>
            <a:r>
              <a:rPr lang="en-US" sz="3000" dirty="0"/>
              <a:t> are like filthy rags</a:t>
            </a:r>
            <a:r>
              <a:rPr lang="en-US" sz="3000" dirty="0" smtClean="0"/>
              <a:t>; We </a:t>
            </a:r>
            <a:r>
              <a:rPr lang="en-US" sz="3000" dirty="0"/>
              <a:t>all fade as a leaf</a:t>
            </a:r>
            <a:r>
              <a:rPr lang="en-US" sz="3000" dirty="0" smtClean="0"/>
              <a:t>, And </a:t>
            </a:r>
            <a:r>
              <a:rPr lang="en-US" sz="3000" dirty="0"/>
              <a:t>our iniquities, like the wind</a:t>
            </a:r>
            <a:r>
              <a:rPr lang="en-US" sz="3000" dirty="0" smtClean="0"/>
              <a:t>, Have </a:t>
            </a:r>
            <a:r>
              <a:rPr lang="en-US" sz="3000" dirty="0"/>
              <a:t>taken us away</a:t>
            </a:r>
            <a:r>
              <a:rPr lang="en-US" sz="3000" dirty="0" smtClean="0"/>
              <a:t>.</a:t>
            </a:r>
          </a:p>
          <a:p>
            <a:pPr algn="r"/>
            <a:r>
              <a:rPr lang="en-US" sz="3000" dirty="0" smtClean="0"/>
              <a:t>(Isaiah 64:6)</a:t>
            </a:r>
            <a:endParaRPr lang="en-US" sz="3000" dirty="0"/>
          </a:p>
        </p:txBody>
      </p:sp>
    </p:spTree>
    <p:extLst>
      <p:ext uri="{BB962C8B-B14F-4D97-AF65-F5344CB8AC3E}">
        <p14:creationId xmlns:p14="http://schemas.microsoft.com/office/powerpoint/2010/main" val="870526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547" y="242597"/>
            <a:ext cx="8285584" cy="895738"/>
          </a:xfrm>
        </p:spPr>
        <p:txBody>
          <a:bodyPr/>
          <a:lstStyle/>
          <a:p>
            <a:r>
              <a:rPr lang="en-US" dirty="0" smtClean="0"/>
              <a:t>Terms (God’s Righteousness)</a:t>
            </a:r>
            <a:endParaRPr lang="en-US" dirty="0"/>
          </a:p>
        </p:txBody>
      </p:sp>
      <p:sp>
        <p:nvSpPr>
          <p:cNvPr id="3" name="Content Placeholder 2"/>
          <p:cNvSpPr>
            <a:spLocks noGrp="1"/>
          </p:cNvSpPr>
          <p:nvPr>
            <p:ph idx="1"/>
          </p:nvPr>
        </p:nvSpPr>
        <p:spPr>
          <a:xfrm>
            <a:off x="685346" y="1380931"/>
            <a:ext cx="7765322" cy="4410269"/>
          </a:xfrm>
        </p:spPr>
        <p:txBody>
          <a:bodyPr>
            <a:normAutofit/>
          </a:bodyPr>
          <a:lstStyle/>
          <a:p>
            <a:pPr marL="336550" indent="-336550"/>
            <a:r>
              <a:rPr lang="en-US" sz="3600" b="1" dirty="0" smtClean="0"/>
              <a:t>Hebrew</a:t>
            </a:r>
          </a:p>
          <a:p>
            <a:pPr marL="801688" lvl="1" indent="-334963"/>
            <a:r>
              <a:rPr lang="en-US" sz="3200" i="1" dirty="0" err="1"/>
              <a:t>y</a:t>
            </a:r>
            <a:r>
              <a:rPr lang="en-US" sz="3200" i="1" dirty="0" err="1" smtClean="0"/>
              <a:t>asar</a:t>
            </a:r>
            <a:r>
              <a:rPr lang="en-US" sz="3200" dirty="0" smtClean="0"/>
              <a:t> – “being straight”</a:t>
            </a:r>
          </a:p>
          <a:p>
            <a:pPr marL="801688" lvl="1" indent="-334963"/>
            <a:r>
              <a:rPr lang="en-US" sz="3200" i="1" dirty="0" err="1"/>
              <a:t>m</a:t>
            </a:r>
            <a:r>
              <a:rPr lang="en-US" sz="3200" i="1" dirty="0" err="1" smtClean="0"/>
              <a:t>ispat</a:t>
            </a:r>
            <a:r>
              <a:rPr lang="en-US" sz="3200" dirty="0" smtClean="0"/>
              <a:t> – “judgment”</a:t>
            </a:r>
          </a:p>
          <a:p>
            <a:pPr marL="336550" indent="-336550"/>
            <a:r>
              <a:rPr lang="en-US" sz="3600" b="1" dirty="0" smtClean="0"/>
              <a:t>Greek</a:t>
            </a:r>
          </a:p>
          <a:p>
            <a:pPr marL="801688" lvl="1" indent="-334963"/>
            <a:r>
              <a:rPr lang="en-US" sz="3200" i="1" dirty="0" err="1"/>
              <a:t>d</a:t>
            </a:r>
            <a:r>
              <a:rPr lang="en-US" sz="3200" i="1" dirty="0" err="1" smtClean="0"/>
              <a:t>ikaios</a:t>
            </a:r>
            <a:r>
              <a:rPr lang="en-US" sz="3200" dirty="0" smtClean="0"/>
              <a:t> – “equal” (usually translated just or righteous).</a:t>
            </a:r>
            <a:endParaRPr lang="en-US" sz="3200" dirty="0"/>
          </a:p>
        </p:txBody>
      </p:sp>
    </p:spTree>
    <p:extLst>
      <p:ext uri="{BB962C8B-B14F-4D97-AF65-F5344CB8AC3E}">
        <p14:creationId xmlns:p14="http://schemas.microsoft.com/office/powerpoint/2010/main" val="2567566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547" y="242597"/>
            <a:ext cx="8285584" cy="895738"/>
          </a:xfrm>
        </p:spPr>
        <p:txBody>
          <a:bodyPr/>
          <a:lstStyle/>
          <a:p>
            <a:r>
              <a:rPr lang="en-US" dirty="0" smtClean="0"/>
              <a:t>Facts (God’s Righteousness)</a:t>
            </a:r>
            <a:endParaRPr lang="en-US" dirty="0"/>
          </a:p>
        </p:txBody>
      </p:sp>
      <p:sp>
        <p:nvSpPr>
          <p:cNvPr id="3" name="Content Placeholder 2"/>
          <p:cNvSpPr>
            <a:spLocks noGrp="1"/>
          </p:cNvSpPr>
          <p:nvPr>
            <p:ph idx="1"/>
          </p:nvPr>
        </p:nvSpPr>
        <p:spPr>
          <a:xfrm>
            <a:off x="410547" y="1380931"/>
            <a:ext cx="8285584" cy="4963885"/>
          </a:xfrm>
        </p:spPr>
        <p:txBody>
          <a:bodyPr>
            <a:normAutofit/>
          </a:bodyPr>
          <a:lstStyle/>
          <a:p>
            <a:pPr marL="336550" indent="-336550"/>
            <a:r>
              <a:rPr lang="en-US" sz="3200" dirty="0" smtClean="0"/>
              <a:t>God’s righteousness is not a matter of arbitrary will, but an affirmation of His character! </a:t>
            </a:r>
            <a:r>
              <a:rPr lang="en-US" sz="3200" i="1" dirty="0" smtClean="0"/>
              <a:t>(Revelation 15:3)</a:t>
            </a:r>
          </a:p>
        </p:txBody>
      </p:sp>
    </p:spTree>
    <p:extLst>
      <p:ext uri="{BB962C8B-B14F-4D97-AF65-F5344CB8AC3E}">
        <p14:creationId xmlns:p14="http://schemas.microsoft.com/office/powerpoint/2010/main" val="260767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547" y="242597"/>
            <a:ext cx="8285584" cy="895738"/>
          </a:xfrm>
        </p:spPr>
        <p:txBody>
          <a:bodyPr/>
          <a:lstStyle/>
          <a:p>
            <a:r>
              <a:rPr lang="en-US" dirty="0" smtClean="0"/>
              <a:t>Facts (God’s Righteousness)</a:t>
            </a:r>
            <a:endParaRPr lang="en-US" dirty="0"/>
          </a:p>
        </p:txBody>
      </p:sp>
      <p:sp>
        <p:nvSpPr>
          <p:cNvPr id="3" name="Content Placeholder 2"/>
          <p:cNvSpPr>
            <a:spLocks noGrp="1"/>
          </p:cNvSpPr>
          <p:nvPr>
            <p:ph idx="1"/>
          </p:nvPr>
        </p:nvSpPr>
        <p:spPr>
          <a:xfrm>
            <a:off x="410547" y="1380931"/>
            <a:ext cx="8285584" cy="4963885"/>
          </a:xfrm>
        </p:spPr>
        <p:txBody>
          <a:bodyPr>
            <a:normAutofit/>
          </a:bodyPr>
          <a:lstStyle/>
          <a:p>
            <a:pPr marL="336550" indent="-336550"/>
            <a:r>
              <a:rPr lang="en-US" sz="3200" dirty="0" smtClean="0"/>
              <a:t>God’s righteousness is not a matter of arbitrary will, but an affirmation of His character! </a:t>
            </a:r>
            <a:r>
              <a:rPr lang="en-US" sz="3200" i="1" dirty="0" smtClean="0"/>
              <a:t>(Revelation 15:3)</a:t>
            </a:r>
          </a:p>
          <a:p>
            <a:pPr marL="336550" indent="-336550"/>
            <a:r>
              <a:rPr lang="en-US" sz="3200" dirty="0" smtClean="0"/>
              <a:t>God’s law is an expression of His righteous character! </a:t>
            </a:r>
            <a:r>
              <a:rPr lang="en-US" sz="3200" i="1" dirty="0" smtClean="0"/>
              <a:t>(Leviticus 19:1-2; Romans 7:12-13)</a:t>
            </a:r>
          </a:p>
        </p:txBody>
      </p:sp>
    </p:spTree>
    <p:extLst>
      <p:ext uri="{BB962C8B-B14F-4D97-AF65-F5344CB8AC3E}">
        <p14:creationId xmlns:p14="http://schemas.microsoft.com/office/powerpoint/2010/main" val="23536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547" y="242597"/>
            <a:ext cx="8285584" cy="895738"/>
          </a:xfrm>
        </p:spPr>
        <p:txBody>
          <a:bodyPr/>
          <a:lstStyle/>
          <a:p>
            <a:r>
              <a:rPr lang="en-US" dirty="0" smtClean="0"/>
              <a:t>Facts (God’s Righteousness)</a:t>
            </a:r>
            <a:endParaRPr lang="en-US" dirty="0"/>
          </a:p>
        </p:txBody>
      </p:sp>
      <p:sp>
        <p:nvSpPr>
          <p:cNvPr id="3" name="Content Placeholder 2"/>
          <p:cNvSpPr>
            <a:spLocks noGrp="1"/>
          </p:cNvSpPr>
          <p:nvPr>
            <p:ph idx="1"/>
          </p:nvPr>
        </p:nvSpPr>
        <p:spPr>
          <a:xfrm>
            <a:off x="410547" y="1380931"/>
            <a:ext cx="8285584" cy="5169159"/>
          </a:xfrm>
        </p:spPr>
        <p:txBody>
          <a:bodyPr>
            <a:normAutofit/>
          </a:bodyPr>
          <a:lstStyle/>
          <a:p>
            <a:pPr marL="336550" indent="-336550"/>
            <a:r>
              <a:rPr lang="en-US" sz="3200" dirty="0" smtClean="0"/>
              <a:t>God’s righteousness is not a matter of arbitrary will, but an affirmation of His character! </a:t>
            </a:r>
            <a:r>
              <a:rPr lang="en-US" sz="3200" i="1" dirty="0" smtClean="0"/>
              <a:t>(Revelation 15:3)</a:t>
            </a:r>
          </a:p>
          <a:p>
            <a:pPr marL="336550" indent="-336550"/>
            <a:r>
              <a:rPr lang="en-US" sz="3200" dirty="0" smtClean="0"/>
              <a:t>God’s law is an expression of His righteous character! </a:t>
            </a:r>
            <a:r>
              <a:rPr lang="en-US" sz="3200" i="1" dirty="0" smtClean="0"/>
              <a:t>(Leviticus 19:1-2; Romans 7:12-13)</a:t>
            </a:r>
          </a:p>
          <a:p>
            <a:pPr marL="336550" indent="-336550"/>
            <a:r>
              <a:rPr lang="en-US" sz="3200" dirty="0" smtClean="0"/>
              <a:t>God cannot lie</a:t>
            </a:r>
            <a:r>
              <a:rPr lang="en-US" sz="3200" i="1" dirty="0" smtClean="0"/>
              <a:t>! (Hebrews 6:17-18;           Titus 1:1-2)</a:t>
            </a:r>
            <a:endParaRPr lang="en-US" sz="3200" i="1" dirty="0"/>
          </a:p>
        </p:txBody>
      </p:sp>
    </p:spTree>
    <p:extLst>
      <p:ext uri="{BB962C8B-B14F-4D97-AF65-F5344CB8AC3E}">
        <p14:creationId xmlns:p14="http://schemas.microsoft.com/office/powerpoint/2010/main" val="204853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547" y="242597"/>
            <a:ext cx="8285584" cy="1791476"/>
          </a:xfrm>
        </p:spPr>
        <p:txBody>
          <a:bodyPr>
            <a:normAutofit/>
          </a:bodyPr>
          <a:lstStyle/>
          <a:p>
            <a:r>
              <a:rPr lang="en-US" dirty="0" smtClean="0"/>
              <a:t>God’s Expressed His Righteousness By punishing Sin While Saving the Sinner</a:t>
            </a:r>
            <a:endParaRPr lang="en-US" dirty="0"/>
          </a:p>
        </p:txBody>
      </p:sp>
      <p:sp>
        <p:nvSpPr>
          <p:cNvPr id="3" name="Content Placeholder 2"/>
          <p:cNvSpPr>
            <a:spLocks noGrp="1"/>
          </p:cNvSpPr>
          <p:nvPr>
            <p:ph idx="1"/>
          </p:nvPr>
        </p:nvSpPr>
        <p:spPr>
          <a:xfrm>
            <a:off x="410547" y="2034073"/>
            <a:ext cx="8285584" cy="4516017"/>
          </a:xfrm>
        </p:spPr>
        <p:txBody>
          <a:bodyPr>
            <a:normAutofit/>
          </a:bodyPr>
          <a:lstStyle/>
          <a:p>
            <a:pPr marL="336550" indent="-336550"/>
            <a:r>
              <a:rPr lang="en-US" sz="3200" dirty="0" smtClean="0"/>
              <a:t>All have sinned, both Jew and Gentile (Romans 3:23)</a:t>
            </a:r>
          </a:p>
          <a:p>
            <a:pPr marL="336550" indent="-336550"/>
            <a:r>
              <a:rPr lang="en-US" sz="3200" dirty="0" smtClean="0"/>
              <a:t>Justice demands that sin be punished     (2 Thessalonians 1:6-8)</a:t>
            </a:r>
          </a:p>
          <a:p>
            <a:pPr marL="336550" indent="-336550"/>
            <a:r>
              <a:rPr lang="en-US" sz="3200" dirty="0" smtClean="0"/>
              <a:t>However, God’s mercy to the obedient likewise shows His righteousness (Romans 3:24-26)</a:t>
            </a:r>
          </a:p>
        </p:txBody>
      </p:sp>
    </p:spTree>
    <p:extLst>
      <p:ext uri="{BB962C8B-B14F-4D97-AF65-F5344CB8AC3E}">
        <p14:creationId xmlns:p14="http://schemas.microsoft.com/office/powerpoint/2010/main" val="74258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847" y="171450"/>
            <a:ext cx="7773308" cy="1238249"/>
          </a:xfrm>
        </p:spPr>
        <p:txBody>
          <a:bodyPr>
            <a:normAutofit/>
          </a:bodyPr>
          <a:lstStyle/>
          <a:p>
            <a:pPr algn="l"/>
            <a:r>
              <a:rPr lang="en-US" sz="6000" dirty="0" smtClean="0"/>
              <a:t>Conclusion</a:t>
            </a:r>
            <a:endParaRPr lang="en-US" sz="6000" dirty="0"/>
          </a:p>
        </p:txBody>
      </p:sp>
      <p:sp>
        <p:nvSpPr>
          <p:cNvPr id="3" name="Subtitle 2"/>
          <p:cNvSpPr>
            <a:spLocks noGrp="1"/>
          </p:cNvSpPr>
          <p:nvPr>
            <p:ph type="subTitle" idx="1"/>
          </p:nvPr>
        </p:nvSpPr>
        <p:spPr>
          <a:xfrm>
            <a:off x="323850" y="1695450"/>
            <a:ext cx="8458200" cy="4597775"/>
          </a:xfrm>
        </p:spPr>
        <p:txBody>
          <a:bodyPr>
            <a:noAutofit/>
          </a:bodyPr>
          <a:lstStyle/>
          <a:p>
            <a:pPr indent="228600" algn="l"/>
            <a:r>
              <a:rPr lang="en-US" sz="3200" b="1" dirty="0" smtClean="0"/>
              <a:t>God’s righteousness is the firm foundation from which springs our hope!</a:t>
            </a:r>
          </a:p>
          <a:p>
            <a:pPr indent="228600" algn="r"/>
            <a:r>
              <a:rPr lang="en-US" sz="3000" i="1" dirty="0" smtClean="0"/>
              <a:t>(cf. Psalm 89:14)</a:t>
            </a:r>
          </a:p>
          <a:p>
            <a:pPr indent="228600" algn="l"/>
            <a:r>
              <a:rPr lang="en-US" sz="3200" b="1" dirty="0" smtClean="0"/>
              <a:t>If we remain in fellowship with God, we shall receive the crown, promised by the Righteous One!</a:t>
            </a:r>
          </a:p>
          <a:p>
            <a:pPr indent="228600" algn="r"/>
            <a:r>
              <a:rPr lang="en-US" sz="3000" i="1" dirty="0" smtClean="0"/>
              <a:t>(cf. 2 Timothy 4:7-8)</a:t>
            </a:r>
            <a:endParaRPr lang="en-US" sz="3000" i="1" dirty="0"/>
          </a:p>
        </p:txBody>
      </p:sp>
    </p:spTree>
    <p:extLst>
      <p:ext uri="{BB962C8B-B14F-4D97-AF65-F5344CB8AC3E}">
        <p14:creationId xmlns:p14="http://schemas.microsoft.com/office/powerpoint/2010/main" val="36966996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66</TotalTime>
  <Words>583</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Bookman Old Style</vt:lpstr>
      <vt:lpstr>Calibri</vt:lpstr>
      <vt:lpstr>Freestyle Script</vt:lpstr>
      <vt:lpstr>Rockwell</vt:lpstr>
      <vt:lpstr>Damask</vt:lpstr>
      <vt:lpstr>the Righteousness of God</vt:lpstr>
      <vt:lpstr>Terms (God’s Righteousness)</vt:lpstr>
      <vt:lpstr>Facts (God’s Righteousness)</vt:lpstr>
      <vt:lpstr>Facts (God’s Righteousness)</vt:lpstr>
      <vt:lpstr>Facts (God’s Righteousness)</vt:lpstr>
      <vt:lpstr>God’s Expressed His Righteousness By punishing Sin While Saving the Sinner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Righteousness of God</dc:title>
  <dc:creator>Stan Cox</dc:creator>
  <cp:lastModifiedBy>Stan Cox</cp:lastModifiedBy>
  <cp:revision>7</cp:revision>
  <dcterms:created xsi:type="dcterms:W3CDTF">2015-05-03T01:35:39Z</dcterms:created>
  <dcterms:modified xsi:type="dcterms:W3CDTF">2015-05-03T02:41:45Z</dcterms:modified>
</cp:coreProperties>
</file>